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3" r:id="rId3"/>
    <p:sldId id="284" r:id="rId4"/>
    <p:sldId id="258" r:id="rId5"/>
    <p:sldId id="282" r:id="rId6"/>
    <p:sldId id="285" r:id="rId7"/>
    <p:sldId id="304" r:id="rId8"/>
    <p:sldId id="294" r:id="rId9"/>
    <p:sldId id="295" r:id="rId10"/>
    <p:sldId id="265" r:id="rId11"/>
    <p:sldId id="268" r:id="rId12"/>
    <p:sldId id="286" r:id="rId13"/>
    <p:sldId id="291" r:id="rId14"/>
    <p:sldId id="292" r:id="rId15"/>
    <p:sldId id="288" r:id="rId16"/>
    <p:sldId id="290" r:id="rId17"/>
    <p:sldId id="293" r:id="rId18"/>
    <p:sldId id="275" r:id="rId19"/>
    <p:sldId id="257" r:id="rId20"/>
    <p:sldId id="300" r:id="rId21"/>
    <p:sldId id="301" r:id="rId22"/>
    <p:sldId id="302" r:id="rId23"/>
    <p:sldId id="303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1C19F-6677-44E4-BBE3-E1C6E9AF391E}" type="doc">
      <dgm:prSet loTypeId="urn:microsoft.com/office/officeart/2005/8/layout/pyramid1" loCatId="pyramid" qsTypeId="urn:microsoft.com/office/officeart/2005/8/quickstyle/3d4" qsCatId="3D" csTypeId="urn:microsoft.com/office/officeart/2005/8/colors/accent1_2#6" csCatId="accent1" phldr="1"/>
      <dgm:spPr/>
    </dgm:pt>
    <dgm:pt modelId="{609D374A-A0DB-47E8-A972-5997212E20B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 Empire Building</a:t>
          </a:r>
          <a:endParaRPr lang="en-US" dirty="0"/>
        </a:p>
      </dgm:t>
    </dgm:pt>
    <dgm:pt modelId="{16D19861-5571-46E7-9F09-B39F169EFEDE}" type="parTrans" cxnId="{8BE554E9-90B4-4A80-8E82-6835D2903B46}">
      <dgm:prSet/>
      <dgm:spPr/>
      <dgm:t>
        <a:bodyPr/>
        <a:lstStyle/>
        <a:p>
          <a:endParaRPr lang="en-US"/>
        </a:p>
      </dgm:t>
    </dgm:pt>
    <dgm:pt modelId="{7B5C6B1B-BCAA-4DE1-88C8-144616677099}" type="sibTrans" cxnId="{8BE554E9-90B4-4A80-8E82-6835D2903B46}">
      <dgm:prSet/>
      <dgm:spPr/>
      <dgm:t>
        <a:bodyPr/>
        <a:lstStyle/>
        <a:p>
          <a:endParaRPr lang="en-US"/>
        </a:p>
      </dgm:t>
    </dgm:pt>
    <dgm:pt modelId="{99CA1429-563C-45AC-A30A-BE40178E709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Territorialism</a:t>
          </a:r>
          <a:endParaRPr lang="en-US" dirty="0"/>
        </a:p>
      </dgm:t>
    </dgm:pt>
    <dgm:pt modelId="{306FC3A3-B17A-42E5-8231-DF4CF9891B6C}" type="parTrans" cxnId="{C772B8D2-A01E-4196-BCA5-F26C5A1BF7DE}">
      <dgm:prSet/>
      <dgm:spPr/>
      <dgm:t>
        <a:bodyPr/>
        <a:lstStyle/>
        <a:p>
          <a:endParaRPr lang="en-US"/>
        </a:p>
      </dgm:t>
    </dgm:pt>
    <dgm:pt modelId="{5F32ACC7-EC56-499E-97B9-D024380E0924}" type="sibTrans" cxnId="{C772B8D2-A01E-4196-BCA5-F26C5A1BF7DE}">
      <dgm:prSet/>
      <dgm:spPr/>
      <dgm:t>
        <a:bodyPr/>
        <a:lstStyle/>
        <a:p>
          <a:endParaRPr lang="en-US"/>
        </a:p>
      </dgm:t>
    </dgm:pt>
    <dgm:pt modelId="{E002374C-2531-4184-B7C2-BE63E91AE72F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3700" dirty="0" smtClean="0"/>
            <a:t>Parochialism</a:t>
          </a:r>
          <a:endParaRPr lang="en-US" sz="3700" dirty="0"/>
        </a:p>
      </dgm:t>
    </dgm:pt>
    <dgm:pt modelId="{5837D60E-C285-4BE9-B088-D023E63ED018}" type="parTrans" cxnId="{7E421179-15DB-441D-AF59-6D163811D59E}">
      <dgm:prSet/>
      <dgm:spPr/>
      <dgm:t>
        <a:bodyPr/>
        <a:lstStyle/>
        <a:p>
          <a:endParaRPr lang="en-US"/>
        </a:p>
      </dgm:t>
    </dgm:pt>
    <dgm:pt modelId="{172CDB58-E77B-4658-888B-66FFD66A6605}" type="sibTrans" cxnId="{7E421179-15DB-441D-AF59-6D163811D59E}">
      <dgm:prSet/>
      <dgm:spPr/>
      <dgm:t>
        <a:bodyPr/>
        <a:lstStyle/>
        <a:p>
          <a:endParaRPr lang="en-US"/>
        </a:p>
      </dgm:t>
    </dgm:pt>
    <dgm:pt modelId="{32B560A3-D96F-4101-AFB7-BEB353446376}" type="pres">
      <dgm:prSet presAssocID="{27D1C19F-6677-44E4-BBE3-E1C6E9AF391E}" presName="Name0" presStyleCnt="0">
        <dgm:presLayoutVars>
          <dgm:dir/>
          <dgm:animLvl val="lvl"/>
          <dgm:resizeHandles val="exact"/>
        </dgm:presLayoutVars>
      </dgm:prSet>
      <dgm:spPr/>
    </dgm:pt>
    <dgm:pt modelId="{C700912D-9F58-4B70-9DFA-BCAB3B00B6F5}" type="pres">
      <dgm:prSet presAssocID="{609D374A-A0DB-47E8-A972-5997212E20B6}" presName="Name8" presStyleCnt="0"/>
      <dgm:spPr/>
    </dgm:pt>
    <dgm:pt modelId="{E3E93EEC-487B-497D-98D7-BA6D44FDC254}" type="pres">
      <dgm:prSet presAssocID="{609D374A-A0DB-47E8-A972-5997212E20B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9E002-A494-4E72-870D-832D5580E36A}" type="pres">
      <dgm:prSet presAssocID="{609D374A-A0DB-47E8-A972-5997212E20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2126-CC6C-4860-8642-985E94A3A3B5}" type="pres">
      <dgm:prSet presAssocID="{99CA1429-563C-45AC-A30A-BE40178E7095}" presName="Name8" presStyleCnt="0"/>
      <dgm:spPr/>
    </dgm:pt>
    <dgm:pt modelId="{FC0ACBD3-4551-4FF7-BE9D-EED6360FB7C1}" type="pres">
      <dgm:prSet presAssocID="{99CA1429-563C-45AC-A30A-BE40178E709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35D7-8024-4064-96FA-EE32DAA28805}" type="pres">
      <dgm:prSet presAssocID="{99CA1429-563C-45AC-A30A-BE40178E70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744A4-DD50-4318-8D73-BD811EA88041}" type="pres">
      <dgm:prSet presAssocID="{E002374C-2531-4184-B7C2-BE63E91AE72F}" presName="Name8" presStyleCnt="0"/>
      <dgm:spPr/>
    </dgm:pt>
    <dgm:pt modelId="{B2F9B2B6-C9CD-4EEA-98FA-9F01012D8A30}" type="pres">
      <dgm:prSet presAssocID="{E002374C-2531-4184-B7C2-BE63E91AE7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F7FFA-4457-4C18-A6F1-7BB9DC2FCEB0}" type="pres">
      <dgm:prSet presAssocID="{E002374C-2531-4184-B7C2-BE63E91AE7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DA6CC-EA00-4B83-AFF1-36A540B80ECE}" type="presOf" srcId="{609D374A-A0DB-47E8-A972-5997212E20B6}" destId="{FC79E002-A494-4E72-870D-832D5580E36A}" srcOrd="1" destOrd="0" presId="urn:microsoft.com/office/officeart/2005/8/layout/pyramid1"/>
    <dgm:cxn modelId="{7E421179-15DB-441D-AF59-6D163811D59E}" srcId="{27D1C19F-6677-44E4-BBE3-E1C6E9AF391E}" destId="{E002374C-2531-4184-B7C2-BE63E91AE72F}" srcOrd="2" destOrd="0" parTransId="{5837D60E-C285-4BE9-B088-D023E63ED018}" sibTransId="{172CDB58-E77B-4658-888B-66FFD66A6605}"/>
    <dgm:cxn modelId="{22217D32-5769-4754-A715-70E6A2712CFF}" type="presOf" srcId="{E002374C-2531-4184-B7C2-BE63E91AE72F}" destId="{FC3F7FFA-4457-4C18-A6F1-7BB9DC2FCEB0}" srcOrd="1" destOrd="0" presId="urn:microsoft.com/office/officeart/2005/8/layout/pyramid1"/>
    <dgm:cxn modelId="{C772B8D2-A01E-4196-BCA5-F26C5A1BF7DE}" srcId="{27D1C19F-6677-44E4-BBE3-E1C6E9AF391E}" destId="{99CA1429-563C-45AC-A30A-BE40178E7095}" srcOrd="1" destOrd="0" parTransId="{306FC3A3-B17A-42E5-8231-DF4CF9891B6C}" sibTransId="{5F32ACC7-EC56-499E-97B9-D024380E0924}"/>
    <dgm:cxn modelId="{85230A7C-7D00-4B68-A2F3-CC588514FB14}" type="presOf" srcId="{609D374A-A0DB-47E8-A972-5997212E20B6}" destId="{E3E93EEC-487B-497D-98D7-BA6D44FDC254}" srcOrd="0" destOrd="0" presId="urn:microsoft.com/office/officeart/2005/8/layout/pyramid1"/>
    <dgm:cxn modelId="{A946DE2C-9D26-4515-9484-5FD03CF094A3}" type="presOf" srcId="{99CA1429-563C-45AC-A30A-BE40178E7095}" destId="{D78035D7-8024-4064-96FA-EE32DAA28805}" srcOrd="1" destOrd="0" presId="urn:microsoft.com/office/officeart/2005/8/layout/pyramid1"/>
    <dgm:cxn modelId="{6A6DB9AB-4262-46B9-B138-23198A334A03}" type="presOf" srcId="{99CA1429-563C-45AC-A30A-BE40178E7095}" destId="{FC0ACBD3-4551-4FF7-BE9D-EED6360FB7C1}" srcOrd="0" destOrd="0" presId="urn:microsoft.com/office/officeart/2005/8/layout/pyramid1"/>
    <dgm:cxn modelId="{78918ABA-F100-4EF6-ADDB-E1A63698328B}" type="presOf" srcId="{27D1C19F-6677-44E4-BBE3-E1C6E9AF391E}" destId="{32B560A3-D96F-4101-AFB7-BEB353446376}" srcOrd="0" destOrd="0" presId="urn:microsoft.com/office/officeart/2005/8/layout/pyramid1"/>
    <dgm:cxn modelId="{38EA8433-38EC-4C03-A1AF-2D7A0D7AFD7C}" type="presOf" srcId="{E002374C-2531-4184-B7C2-BE63E91AE72F}" destId="{B2F9B2B6-C9CD-4EEA-98FA-9F01012D8A30}" srcOrd="0" destOrd="0" presId="urn:microsoft.com/office/officeart/2005/8/layout/pyramid1"/>
    <dgm:cxn modelId="{8BE554E9-90B4-4A80-8E82-6835D2903B46}" srcId="{27D1C19F-6677-44E4-BBE3-E1C6E9AF391E}" destId="{609D374A-A0DB-47E8-A972-5997212E20B6}" srcOrd="0" destOrd="0" parTransId="{16D19861-5571-46E7-9F09-B39F169EFEDE}" sibTransId="{7B5C6B1B-BCAA-4DE1-88C8-144616677099}"/>
    <dgm:cxn modelId="{D0755E9F-6ADF-42F6-919E-F00BF3BAB2AD}" type="presParOf" srcId="{32B560A3-D96F-4101-AFB7-BEB353446376}" destId="{C700912D-9F58-4B70-9DFA-BCAB3B00B6F5}" srcOrd="0" destOrd="0" presId="urn:microsoft.com/office/officeart/2005/8/layout/pyramid1"/>
    <dgm:cxn modelId="{B6867C25-581B-4CD8-94D8-647196C6B05F}" type="presParOf" srcId="{C700912D-9F58-4B70-9DFA-BCAB3B00B6F5}" destId="{E3E93EEC-487B-497D-98D7-BA6D44FDC254}" srcOrd="0" destOrd="0" presId="urn:microsoft.com/office/officeart/2005/8/layout/pyramid1"/>
    <dgm:cxn modelId="{DC5DFFED-B959-48B5-8B0F-6120DA9FB9B6}" type="presParOf" srcId="{C700912D-9F58-4B70-9DFA-BCAB3B00B6F5}" destId="{FC79E002-A494-4E72-870D-832D5580E36A}" srcOrd="1" destOrd="0" presId="urn:microsoft.com/office/officeart/2005/8/layout/pyramid1"/>
    <dgm:cxn modelId="{49F58BC4-5708-41D8-8F89-2D9D56CE37F2}" type="presParOf" srcId="{32B560A3-D96F-4101-AFB7-BEB353446376}" destId="{BD992126-CC6C-4860-8642-985E94A3A3B5}" srcOrd="1" destOrd="0" presId="urn:microsoft.com/office/officeart/2005/8/layout/pyramid1"/>
    <dgm:cxn modelId="{8D2D93B3-2B1D-4E32-A1D9-FD224F06741E}" type="presParOf" srcId="{BD992126-CC6C-4860-8642-985E94A3A3B5}" destId="{FC0ACBD3-4551-4FF7-BE9D-EED6360FB7C1}" srcOrd="0" destOrd="0" presId="urn:microsoft.com/office/officeart/2005/8/layout/pyramid1"/>
    <dgm:cxn modelId="{15479124-6B51-4A7B-870A-06FE301AD135}" type="presParOf" srcId="{BD992126-CC6C-4860-8642-985E94A3A3B5}" destId="{D78035D7-8024-4064-96FA-EE32DAA28805}" srcOrd="1" destOrd="0" presId="urn:microsoft.com/office/officeart/2005/8/layout/pyramid1"/>
    <dgm:cxn modelId="{A84150E4-C2CB-4D1E-B8FC-7A423D506D68}" type="presParOf" srcId="{32B560A3-D96F-4101-AFB7-BEB353446376}" destId="{5C5744A4-DD50-4318-8D73-BD811EA88041}" srcOrd="2" destOrd="0" presId="urn:microsoft.com/office/officeart/2005/8/layout/pyramid1"/>
    <dgm:cxn modelId="{04D27745-9C85-4F9D-AAD2-9FF526D5303A}" type="presParOf" srcId="{5C5744A4-DD50-4318-8D73-BD811EA88041}" destId="{B2F9B2B6-C9CD-4EEA-98FA-9F01012D8A30}" srcOrd="0" destOrd="0" presId="urn:microsoft.com/office/officeart/2005/8/layout/pyramid1"/>
    <dgm:cxn modelId="{B1A5FF06-03D6-4A98-9328-54C54BF214F2}" type="presParOf" srcId="{5C5744A4-DD50-4318-8D73-BD811EA88041}" destId="{FC3F7FFA-4457-4C18-A6F1-7BB9DC2FCEB0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87AE29-5447-468F-8508-7A494E3DB4C9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476217-FCC6-4F95-88FD-4B68F08A0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D19C15-F9D1-479E-85B2-143CD36597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88B68D-1BA1-4B04-A3F7-03490948E4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Message given to c-level as well as hr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2222DCE-1E29-4562-ABEA-B8E882171B07}" type="slidenum">
              <a:rPr lang="en-US" sz="1200">
                <a:latin typeface="Calibri" pitchFamily="34" charset="0"/>
                <a:ea typeface="ヒラギノ角ゴ Pro W3"/>
                <a:cs typeface="ヒラギノ角ゴ Pro W3"/>
              </a:rPr>
              <a:pPr algn="r"/>
              <a:t>4</a:t>
            </a:fld>
            <a:endParaRPr lang="en-US" sz="120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00F97-C5D3-4D58-92C4-05FEF6B92A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617C-7BBF-421A-B3EA-BF84DC3AAF34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BFA2-47BA-4472-ABEE-784EE455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C988-B7C7-4F86-A03B-C00C2DDDABCC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CDD8-422E-4891-AE38-36398F5AC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3F12-0571-4609-824B-9300456E4244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398A-8847-4B94-9E22-233BC393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8770-2445-415E-A9D3-33576CF660FC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BBFB-131D-4CCB-92CA-F8453A464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6F06-DF27-4A77-8C44-AFBB65478C84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F906-4061-42EE-B0CE-B94A40D9C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B7E-CDFF-4F5C-AD66-27ED874425F1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DF18-7604-49B3-9B34-D20EE64D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E738-0425-4F81-ACAA-5F516C27F2CC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DE2-FBAC-4ADA-A6A4-851356FC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31BC-2B64-4E3A-9C58-059F027E575D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1BFC-E531-4DB2-905A-7155A8E3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07EE-E479-47CD-9DD8-48623EB1911F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0CAC-9F0F-45DC-9C28-FA4060CE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ED22-2B08-4D52-8568-E2DDA180BD58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1205-F147-4674-80EB-407A1BF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CE98-0128-4211-8AA0-0D4D8FBBE69D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9BE1-1178-491F-90D0-9C330037A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855F8-BF3E-4E88-A7EA-4A9A7C27EF9B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D6B77-968B-42CA-9D9E-2F3B8DF60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b="1" i="1" smtClean="0"/>
              <a:t>Re-Gain Your Innovative Edge With Next Practices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049588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dirty="0"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540" dirty="0" smtClean="0">
                <a:latin typeface="Arial" pitchFamily="34" charset="0"/>
              </a:rPr>
              <a:t>  </a:t>
            </a:r>
            <a:r>
              <a:rPr lang="en-US" sz="2540" i="1" dirty="0" smtClean="0">
                <a:solidFill>
                  <a:srgbClr val="FF0000"/>
                </a:solidFill>
                <a:latin typeface="Arial" pitchFamily="34" charset="0"/>
              </a:rPr>
              <a:t>Global Talent Strategy, Operations and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540" i="1" dirty="0" smtClean="0">
                <a:solidFill>
                  <a:srgbClr val="FF0000"/>
                </a:solidFill>
                <a:latin typeface="Arial" pitchFamily="34" charset="0"/>
              </a:rPr>
              <a:t>Communications – Setting the Stage Now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540" i="1" dirty="0" smtClean="0">
                <a:solidFill>
                  <a:srgbClr val="FF0000"/>
                </a:solidFill>
                <a:latin typeface="Arial" pitchFamily="34" charset="0"/>
              </a:rPr>
              <a:t> For 2013 and Beyond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b="1" i="1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</a:t>
            </a:r>
            <a:r>
              <a:rPr lang="en-US" sz="2320" b="1" i="1" dirty="0" smtClean="0">
                <a:solidFill>
                  <a:schemeClr val="tx2"/>
                </a:solidFill>
                <a:latin typeface="Arial Black" pitchFamily="34" charset="0"/>
              </a:rPr>
              <a:t>Scott Hamilton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chemeClr val="tx2"/>
                </a:solidFill>
                <a:latin typeface="Arial" pitchFamily="34" charset="0"/>
              </a:rPr>
              <a:t>         Executive Next Practices Institute</a:t>
            </a:r>
            <a:endParaRPr lang="en-US" sz="2320" b="1" i="1" dirty="0">
              <a:solidFill>
                <a:schemeClr val="tx2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320" b="1" i="1" dirty="0">
              <a:solidFill>
                <a:schemeClr val="tx2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14339" name="Picture 4" descr="ENPI BRANDING LOGO 06 12 2011 ENHANC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105400"/>
            <a:ext cx="12398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TEMPLATE FINAL 22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048000"/>
            <a:ext cx="2857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49244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5 Key Steps to Next Practices</a:t>
            </a:r>
          </a:p>
        </p:txBody>
      </p:sp>
      <p:sp>
        <p:nvSpPr>
          <p:cNvPr id="396290" name="Rectangle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Craft a Winning Vision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Identify Internal Barriers- External Trends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Opportunities for Value Creation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Individual-Team Development 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Develop, Test, Launch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6627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181600"/>
            <a:ext cx="1997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8200"/>
            <a:ext cx="845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90" b="1" dirty="0" smtClean="0"/>
              <a:t>1. Communicate the Vision- Inspire</a:t>
            </a:r>
            <a:endParaRPr lang="en-US" sz="3890" b="1" dirty="0"/>
          </a:p>
        </p:txBody>
      </p:sp>
      <p:pic>
        <p:nvPicPr>
          <p:cNvPr id="27650" name="Picture 5" descr="TEMPLATE FINAL 22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REDBULL_COLLAGE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239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1676400"/>
            <a:ext cx="36845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2. Market &amp; Customer Trends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.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5888"/>
            <a:ext cx="2857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3703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768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0675" y="1127125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ecx.images-amazon.com/images/I/41wj8Wdk2mL._SL500_AA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371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38862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Breaking Internal Fear Barriers: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Unleashing the Full Potential of Your Organization</a:t>
            </a:r>
            <a:endParaRPr lang="en-US" sz="3100" i="1" dirty="0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257800" y="6245225"/>
            <a:ext cx="281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Published by The Gallup Press,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ChangeArrowheads="1"/>
          </p:cNvSpPr>
          <p:nvPr/>
        </p:nvSpPr>
        <p:spPr bwMode="auto">
          <a:xfrm>
            <a:off x="171450" y="331788"/>
            <a:ext cx="87280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latin typeface="Georgia" pitchFamily="18" charset="0"/>
              </a:rPr>
              <a:t>The Pyramid of Bureaucracy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smtClean="0"/>
              <a:t>3. Opportunities- Value Creation</a:t>
            </a:r>
          </a:p>
        </p:txBody>
      </p:sp>
      <p:pic>
        <p:nvPicPr>
          <p:cNvPr id="31746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981200"/>
            <a:ext cx="3263900" cy="39322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smtClean="0"/>
              <a:t>Value Creation</a:t>
            </a:r>
          </a:p>
        </p:txBody>
      </p:sp>
      <p:pic>
        <p:nvPicPr>
          <p:cNvPr id="32770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Eliminate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Which</a:t>
                      </a:r>
                      <a:r>
                        <a:rPr lang="en-US" baseline="0" dirty="0" smtClean="0"/>
                        <a:t> factors can you eliminate that your industry has long competed on?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Raise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Which factors</a:t>
                      </a:r>
                      <a:r>
                        <a:rPr lang="en-US" baseline="0" dirty="0" smtClean="0"/>
                        <a:t> should be raised well above the industry’s standard?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baseline="0" dirty="0" smtClean="0"/>
                        <a:t>Reduce</a:t>
                      </a:r>
                    </a:p>
                    <a:p>
                      <a:endParaRPr lang="en-US" b="1" i="0" baseline="0" dirty="0" smtClean="0"/>
                    </a:p>
                    <a:p>
                      <a:r>
                        <a:rPr lang="en-US" b="1" i="0" baseline="0" dirty="0" smtClean="0"/>
                        <a:t>Which factors should be reduced well below the industry’s standard?</a:t>
                      </a:r>
                    </a:p>
                    <a:p>
                      <a:endParaRPr lang="en-US" b="1" i="0" baseline="0" dirty="0" smtClean="0"/>
                    </a:p>
                    <a:p>
                      <a:endParaRPr lang="en-US" b="1" i="0" baseline="0" dirty="0" smtClean="0"/>
                    </a:p>
                    <a:p>
                      <a:endParaRPr lang="en-US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baseline="0" dirty="0" smtClean="0"/>
                        <a:t>Create</a:t>
                      </a:r>
                    </a:p>
                    <a:p>
                      <a:endParaRPr lang="en-US" b="1" i="0" baseline="0" dirty="0" smtClean="0"/>
                    </a:p>
                    <a:p>
                      <a:r>
                        <a:rPr lang="en-US" b="1" i="0" baseline="0" dirty="0" smtClean="0"/>
                        <a:t>Which factors should be created that the industry has never offered?</a:t>
                      </a:r>
                      <a:endParaRPr lang="en-US" b="1" i="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8229600" cy="1143000"/>
          </a:xfrm>
        </p:spPr>
        <p:txBody>
          <a:bodyPr/>
          <a:lstStyle/>
          <a:p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1066800"/>
          <a:ext cx="5181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ELIMINATE</a:t>
                      </a:r>
                    </a:p>
                    <a:p>
                      <a:r>
                        <a:rPr lang="en-US" dirty="0" smtClean="0"/>
                        <a:t>Star</a:t>
                      </a:r>
                      <a:r>
                        <a:rPr lang="en-US" baseline="0" dirty="0" smtClean="0"/>
                        <a:t> Performers</a:t>
                      </a:r>
                    </a:p>
                    <a:p>
                      <a:r>
                        <a:rPr lang="en-US" baseline="0" dirty="0" smtClean="0"/>
                        <a:t>Animal shows</a:t>
                      </a:r>
                    </a:p>
                    <a:p>
                      <a:r>
                        <a:rPr lang="en-US" baseline="0" dirty="0" smtClean="0"/>
                        <a:t>Aisle concession sales</a:t>
                      </a:r>
                    </a:p>
                    <a:p>
                      <a:r>
                        <a:rPr lang="en-US" baseline="0" dirty="0" smtClean="0"/>
                        <a:t>Multiple show arenas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 smtClean="0"/>
                        <a:t>REDUCE (</a:t>
                      </a:r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audience to targeted adult entertainment)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Fun &amp; Humor</a:t>
                      </a:r>
                    </a:p>
                    <a:p>
                      <a:r>
                        <a:rPr lang="en-US" dirty="0" smtClean="0"/>
                        <a:t>Thrill</a:t>
                      </a:r>
                      <a:r>
                        <a:rPr lang="en-US" baseline="0" dirty="0" smtClean="0"/>
                        <a:t> and Danger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 smtClean="0"/>
                        <a:t>Raise</a:t>
                      </a:r>
                    </a:p>
                    <a:p>
                      <a:r>
                        <a:rPr lang="en-US" dirty="0" smtClean="0"/>
                        <a:t>Unique Venue</a:t>
                      </a:r>
                      <a:endParaRPr lang="en-US" dirty="0"/>
                    </a:p>
                  </a:txBody>
                  <a:tcPr/>
                </a:tc>
              </a:tr>
              <a:tr h="1661160">
                <a:tc>
                  <a:txBody>
                    <a:bodyPr/>
                    <a:lstStyle/>
                    <a:p>
                      <a:r>
                        <a:rPr lang="en-US" b="1" i="0" baseline="0" dirty="0" smtClean="0"/>
                        <a:t>Create</a:t>
                      </a:r>
                    </a:p>
                    <a:p>
                      <a:r>
                        <a:rPr lang="en-US" dirty="0" smtClean="0"/>
                        <a:t>Theme</a:t>
                      </a:r>
                    </a:p>
                    <a:p>
                      <a:r>
                        <a:rPr lang="en-US" dirty="0" smtClean="0"/>
                        <a:t>Refined</a:t>
                      </a:r>
                      <a:r>
                        <a:rPr lang="en-US" baseline="0" dirty="0" smtClean="0"/>
                        <a:t> environment</a:t>
                      </a:r>
                    </a:p>
                    <a:p>
                      <a:r>
                        <a:rPr lang="en-US" baseline="0" dirty="0" smtClean="0"/>
                        <a:t>Multiple productions</a:t>
                      </a:r>
                    </a:p>
                    <a:p>
                      <a:r>
                        <a:rPr lang="en-US" baseline="0" dirty="0" smtClean="0"/>
                        <a:t>Artistic Music and Dance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9238"/>
            <a:ext cx="192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188" y="614363"/>
            <a:ext cx="2774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43719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288" y="3457575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88" y="152400"/>
            <a:ext cx="2057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3825" y="2543175"/>
            <a:ext cx="1797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4. Individual &amp; Team Approach</a:t>
            </a:r>
          </a:p>
        </p:txBody>
      </p:sp>
      <p:pic>
        <p:nvPicPr>
          <p:cNvPr id="3481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905000"/>
            <a:ext cx="3865563" cy="2835275"/>
          </a:xfrm>
        </p:spPr>
      </p:pic>
      <p:pic>
        <p:nvPicPr>
          <p:cNvPr id="3481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213" y="3810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066800"/>
            <a:ext cx="7772400" cy="1470025"/>
          </a:xfrm>
        </p:spPr>
        <p:txBody>
          <a:bodyPr/>
          <a:lstStyle/>
          <a:p>
            <a:r>
              <a:rPr lang="en-US" smtClean="0"/>
              <a:t>Executive Next Practices Institute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.</a:t>
            </a:r>
          </a:p>
        </p:txBody>
      </p:sp>
      <p:pic>
        <p:nvPicPr>
          <p:cNvPr id="16387" name="Picture 4" descr="TEMPLATE FINAL 22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ENPI BRANDING LOGO 06 12 2011 ENHANC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62525"/>
            <a:ext cx="16081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PIE-CHART-AREA-ONLY 2012[1]"/>
          <p:cNvPicPr>
            <a:picLocks noChangeAspect="1" noChangeArrowheads="1"/>
          </p:cNvPicPr>
          <p:nvPr/>
        </p:nvPicPr>
        <p:blipFill>
          <a:blip r:embed="rId4"/>
          <a:srcRect l="8064"/>
          <a:stretch>
            <a:fillRect/>
          </a:stretch>
        </p:blipFill>
        <p:spPr bwMode="auto">
          <a:xfrm>
            <a:off x="381000" y="2438400"/>
            <a:ext cx="79073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Owner\Pictures\NEXTWOR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692775"/>
            <a:ext cx="2152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990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Global Workforce Engagement in Innovation- 2%</a:t>
            </a:r>
            <a:endParaRPr lang="en-US" b="1" dirty="0"/>
          </a:p>
        </p:txBody>
      </p:sp>
      <p:pic>
        <p:nvPicPr>
          <p:cNvPr id="35842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00375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8538" y="4648200"/>
            <a:ext cx="2838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" y="1905000"/>
            <a:ext cx="2857500" cy="1905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smtClean="0"/>
              <a:t>Confirm ROI/Profit</a:t>
            </a:r>
          </a:p>
        </p:txBody>
      </p:sp>
      <p:pic>
        <p:nvPicPr>
          <p:cNvPr id="36866" name="Picture 5" descr="TEMPLATE FINAL 22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Content Placeholder 9" descr="AllignProfitMapOut-fin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47800"/>
            <a:ext cx="8434388" cy="5121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5. Develop, Launch, Test</a:t>
            </a:r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2667000" cy="2152650"/>
          </a:xfrm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2514600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337050"/>
            <a:ext cx="1333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343400"/>
            <a:ext cx="25431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905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apple-itunes-logo-276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84400"/>
            <a:ext cx="533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687388" y="1143000"/>
            <a:ext cx="8229600" cy="1143000"/>
          </a:xfrm>
        </p:spPr>
        <p:txBody>
          <a:bodyPr/>
          <a:lstStyle/>
          <a:p>
            <a:r>
              <a:rPr lang="en-US" sz="3200" smtClean="0"/>
              <a:t>How Will You Create a Culture of Innovation and Sense of Urgency?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b="1" i="1" smtClean="0"/>
              <a:t>Re-Gain Your Innovative Edge With Next Practices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049588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dirty="0"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b="1" i="1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4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32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rgbClr val="FF0000"/>
                </a:solidFill>
                <a:latin typeface="Arial" pitchFamily="34" charset="0"/>
              </a:rPr>
              <a:t>THANK YOU</a:t>
            </a:r>
            <a:endParaRPr lang="en-US" sz="2320" b="1" i="1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rgbClr val="FF0000"/>
                </a:solidFill>
                <a:latin typeface="Arial" pitchFamily="34" charset="0"/>
              </a:rPr>
              <a:t>Scott Hamilton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rgbClr val="FF0000"/>
                </a:solidFill>
                <a:latin typeface="Arial" pitchFamily="34" charset="0"/>
              </a:rPr>
              <a:t>Executive Next Practices Institute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320" b="1" i="1" dirty="0" smtClean="0">
                <a:solidFill>
                  <a:schemeClr val="tx2"/>
                </a:solidFill>
                <a:latin typeface="Arial" pitchFamily="34" charset="0"/>
              </a:rPr>
              <a:t>www.enpinstitute.com</a:t>
            </a:r>
            <a:endParaRPr lang="en-US" sz="2320" b="1" i="1" dirty="0">
              <a:solidFill>
                <a:schemeClr val="tx2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320" b="1" i="1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39939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00400"/>
            <a:ext cx="3397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048000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7772400" cy="1470025"/>
          </a:xfrm>
        </p:spPr>
        <p:txBody>
          <a:bodyPr/>
          <a:lstStyle/>
          <a:p>
            <a:r>
              <a:rPr lang="en-US" b="1" i="1" smtClean="0"/>
              <a:t>          Next Practices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mtClean="0"/>
              <a:t>Ideas, processes, concepts and solutions that move us beyond the “status quo”.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mtClean="0"/>
              <a:t>Not “how are others doing it best” but rather, </a:t>
            </a:r>
            <a:r>
              <a:rPr lang="en-US" b="1" i="1" smtClean="0">
                <a:solidFill>
                  <a:srgbClr val="FF0000"/>
                </a:solidFill>
              </a:rPr>
              <a:t>“where do we go from here that represents a true fundamental shift in value”…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i="1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smtClean="0"/>
              <a:t> </a:t>
            </a:r>
            <a:endParaRPr lang="en-US" sz="2400" b="1" smtClean="0"/>
          </a:p>
        </p:txBody>
      </p:sp>
      <p:pic>
        <p:nvPicPr>
          <p:cNvPr id="17411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17463"/>
            <a:ext cx="7772400" cy="1470025"/>
          </a:xfrm>
        </p:spPr>
        <p:txBody>
          <a:bodyPr/>
          <a:lstStyle/>
          <a:p>
            <a:r>
              <a:rPr lang="en-US" sz="3600" b="1" smtClean="0"/>
              <a:t>2008-2012 Global Brand Turbulence</a:t>
            </a:r>
          </a:p>
        </p:txBody>
      </p:sp>
      <p:sp>
        <p:nvSpPr>
          <p:cNvPr id="18434" name="Rectangle 2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.</a:t>
            </a:r>
          </a:p>
        </p:txBody>
      </p:sp>
      <p:pic>
        <p:nvPicPr>
          <p:cNvPr id="18435" name="Picture 2" descr="a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1428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ountrywideBREVers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2563" y="1371600"/>
            <a:ext cx="1087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freddie_mac_and_fannie_mae_logos_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371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WAM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371600"/>
            <a:ext cx="24193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jpmorgan-bear-stearns_521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048000"/>
            <a:ext cx="15240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Wachovia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5410200"/>
            <a:ext cx="15240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wide-lehman-bros-bldg-cp-55.jpg"/>
          <p:cNvPicPr>
            <a:picLocks noChangeAspect="1"/>
          </p:cNvPicPr>
          <p:nvPr/>
        </p:nvPicPr>
        <p:blipFill>
          <a:blip r:embed="rId9">
            <a:lum bright="8000"/>
          </a:blip>
          <a:srcRect/>
          <a:stretch>
            <a:fillRect/>
          </a:stretch>
        </p:blipFill>
        <p:spPr bwMode="auto">
          <a:xfrm>
            <a:off x="1905000" y="3276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Merrill_Lynch_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965450"/>
            <a:ext cx="1295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IMB_Logo_IndymacBank_RGB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1981200"/>
            <a:ext cx="2362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Home Foreclosures For Sal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144780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Goldman_Sachs_logo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13113" y="3017838"/>
            <a:ext cx="1133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 descr="Morgan Stanley 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810000"/>
            <a:ext cx="1371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8" descr="stocks_down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81200" y="44196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9" descr="falling home prices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90800" y="5410200"/>
            <a:ext cx="1692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 descr="recession-credit-crunch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91000" y="5105400"/>
            <a:ext cx="25955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7" descr="unemployment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10400" y="4800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1" descr="bailout_fdic_080930_mn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29450" y="321945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ctrTitle" idx="4294967295"/>
          </p:nvPr>
        </p:nvSpPr>
        <p:spPr>
          <a:xfrm rot="16200000">
            <a:off x="0" y="-1020763"/>
            <a:ext cx="1470025" cy="7772401"/>
          </a:xfrm>
        </p:spPr>
        <p:txBody>
          <a:bodyPr anchor="b"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.</a:t>
            </a:r>
            <a:br>
              <a:rPr lang="en-US" smtClean="0"/>
            </a:br>
            <a:endParaRPr lang="en-US" smtClean="0"/>
          </a:p>
        </p:txBody>
      </p:sp>
      <p:sp>
        <p:nvSpPr>
          <p:cNvPr id="13312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.</a:t>
            </a:r>
          </a:p>
        </p:txBody>
      </p:sp>
      <p:pic>
        <p:nvPicPr>
          <p:cNvPr id="20483" name="Picture 4" descr="TEMPLATE FINAL 22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facebook-image1-600x225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5339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instagram-logoB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419475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365125">
              <a:buFontTx/>
              <a:buNone/>
            </a:pPr>
            <a:r>
              <a:rPr lang="en-US" i="1" smtClean="0"/>
              <a:t>Who is the Red Digital in Your Industry?</a:t>
            </a:r>
          </a:p>
        </p:txBody>
      </p:sp>
      <p:pic>
        <p:nvPicPr>
          <p:cNvPr id="21506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RED DIG S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09800"/>
            <a:ext cx="7239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905000"/>
            <a:ext cx="8229600" cy="4525963"/>
          </a:xfrm>
        </p:spPr>
        <p:txBody>
          <a:bodyPr/>
          <a:lstStyle/>
          <a:p>
            <a:pPr marL="365125" indent="-365125">
              <a:buFontTx/>
              <a:buNone/>
            </a:pPr>
            <a:r>
              <a:rPr lang="en-US" b="1" smtClean="0"/>
              <a:t>Where is the largest opportunity for innovation within your company/industry? </a:t>
            </a:r>
          </a:p>
        </p:txBody>
      </p:sp>
      <p:pic>
        <p:nvPicPr>
          <p:cNvPr id="22530" name="Picture 4" descr="ENPI BRANDING LOGO 06 12 2011 ENHAN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15000"/>
            <a:ext cx="83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TEMPLATE FINAL 22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421063"/>
            <a:ext cx="19526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.</a:t>
            </a:r>
          </a:p>
        </p:txBody>
      </p:sp>
      <p:pic>
        <p:nvPicPr>
          <p:cNvPr id="23555" name="Picture 4" descr="easter islan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477125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4" descr="easter-island-statue-exca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09600"/>
            <a:ext cx="47339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easter islan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4048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289</Words>
  <Application>Microsoft Office PowerPoint</Application>
  <PresentationFormat>On-screen Show (4:3)</PresentationFormat>
  <Paragraphs>93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</vt:lpstr>
      <vt:lpstr>Arial Black</vt:lpstr>
      <vt:lpstr>Georgia</vt:lpstr>
      <vt:lpstr>ヒラギノ角ゴ Pro W3</vt:lpstr>
      <vt:lpstr>Office Theme</vt:lpstr>
      <vt:lpstr>Re-Gain Your Innovative Edge With Next Practices</vt:lpstr>
      <vt:lpstr>Executive Next Practices Institute</vt:lpstr>
      <vt:lpstr>          Next Practices</vt:lpstr>
      <vt:lpstr>2008-2012 Global Brand Turbulence</vt:lpstr>
      <vt:lpstr> . </vt:lpstr>
      <vt:lpstr>Slide 6</vt:lpstr>
      <vt:lpstr>Slide 7</vt:lpstr>
      <vt:lpstr>.</vt:lpstr>
      <vt:lpstr>Slide 9</vt:lpstr>
      <vt:lpstr>Slide 10</vt:lpstr>
      <vt:lpstr>5 Key Steps to Next Practices</vt:lpstr>
      <vt:lpstr>1. Communicate the Vision- Inspire</vt:lpstr>
      <vt:lpstr>2. Market &amp; Customer Trends</vt:lpstr>
      <vt:lpstr>Breaking Internal Fear Barriers:  Unleashing the Full Potential of Your Organization</vt:lpstr>
      <vt:lpstr>Slide 15</vt:lpstr>
      <vt:lpstr>3. Opportunities- Value Creation</vt:lpstr>
      <vt:lpstr>Value Creation</vt:lpstr>
      <vt:lpstr>Slide 18</vt:lpstr>
      <vt:lpstr>4. Individual &amp; Team Approach</vt:lpstr>
      <vt:lpstr>Global Workforce Engagement in Innovation- 2%</vt:lpstr>
      <vt:lpstr>Confirm ROI/Profit</vt:lpstr>
      <vt:lpstr>5. Develop, Launch, Test</vt:lpstr>
      <vt:lpstr>How Will You Create a Culture of Innovation and Sense of Urgency?</vt:lpstr>
      <vt:lpstr>Re-Gain Your Innovative Edge With Next Practices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18</cp:revision>
  <dcterms:created xsi:type="dcterms:W3CDTF">2012-06-10T17:13:55Z</dcterms:created>
  <dcterms:modified xsi:type="dcterms:W3CDTF">2012-06-11T15:57:58Z</dcterms:modified>
</cp:coreProperties>
</file>